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8" r:id="rId2"/>
    <p:sldId id="290" r:id="rId3"/>
    <p:sldId id="289" r:id="rId4"/>
    <p:sldId id="291" r:id="rId5"/>
    <p:sldId id="287" r:id="rId6"/>
    <p:sldId id="292" r:id="rId7"/>
    <p:sldId id="271" r:id="rId8"/>
    <p:sldId id="293" r:id="rId9"/>
    <p:sldId id="295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483" r:id="rId43"/>
    <p:sldId id="494" r:id="rId44"/>
    <p:sldId id="495" r:id="rId45"/>
    <p:sldId id="429" r:id="rId46"/>
    <p:sldId id="444" r:id="rId47"/>
    <p:sldId id="484" r:id="rId48"/>
    <p:sldId id="485" r:id="rId49"/>
    <p:sldId id="486" r:id="rId50"/>
    <p:sldId id="493" r:id="rId51"/>
    <p:sldId id="505" r:id="rId52"/>
    <p:sldId id="508" r:id="rId53"/>
    <p:sldId id="497" r:id="rId54"/>
    <p:sldId id="506" r:id="rId55"/>
    <p:sldId id="510" r:id="rId56"/>
    <p:sldId id="507" r:id="rId57"/>
    <p:sldId id="509" r:id="rId58"/>
    <p:sldId id="502" r:id="rId59"/>
    <p:sldId id="499" r:id="rId60"/>
    <p:sldId id="501" r:id="rId61"/>
    <p:sldId id="504" r:id="rId62"/>
    <p:sldId id="500" r:id="rId63"/>
    <p:sldId id="259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05" d="100"/>
          <a:sy n="105" d="100"/>
        </p:scale>
        <p:origin x="18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5234-E9DA-406C-B0DA-F17C2DE99CF9}" type="datetimeFigureOut">
              <a:rPr lang="ru-KZ" smtClean="0"/>
              <a:t>01/09/2025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4B2B-259C-407E-82BD-16643D11AA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438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85635-6A41-436A-BF21-1C81B037E24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8143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Лекция 8.</a:t>
            </a:r>
          </a:p>
          <a:p>
            <a:pPr algn="ctr"/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Заманауи аспаптық зерттеу әдіс-тері стоматология мен оториноларингологиядағы дәлелді медицинаның және биомедициналық ақпаратты өңдеу әдістері.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Дарменов Оралбай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Кенжебайұлы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медицина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ғылымдарының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докторы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www.medweb.ru/upload/news/28-8-12/212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upload.wikimedia.org/wikipedia/commons/thumb/1/14/ZahnTrema_IMG_6306.JPG/1200px-ZahnTrema_IMG_6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3500462" cy="2643182"/>
          </a:xfrm>
          <a:prstGeom prst="rect">
            <a:avLst/>
          </a:prstGeom>
          <a:noFill/>
        </p:spPr>
      </p:pic>
      <p:pic>
        <p:nvPicPr>
          <p:cNvPr id="55300" name="Picture 4" descr="https://rsdent.ru/assets/cache/images/ssa-x-96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3676557" cy="2643206"/>
          </a:xfrm>
          <a:prstGeom prst="rect">
            <a:avLst/>
          </a:prstGeom>
          <a:noFill/>
        </p:spPr>
      </p:pic>
      <p:pic>
        <p:nvPicPr>
          <p:cNvPr id="55302" name="Picture 6" descr="http://www.dentd.com/wp-content/uploads/2013/02/20130207-23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3524259" cy="2643195"/>
          </a:xfrm>
          <a:prstGeom prst="rect">
            <a:avLst/>
          </a:prstGeom>
          <a:noFill/>
        </p:spPr>
      </p:pic>
      <p:pic>
        <p:nvPicPr>
          <p:cNvPr id="55304" name="Picture 8" descr="https://conceptdental.ru/wp-content/uploads/2017/06/nepravilnyj_prik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429000"/>
            <a:ext cx="361952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static.zakon.kz/uploads/posts/2019-08/pic_690/2019080117500151132_1557077610_0-37-1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s00.yaplakal.com/pics/pics_preview/9/0/4/133064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www.dentalux-m.ru/upload/resize_cache/iblock/d82/848_355_2/d82cf3c93a59fa7df3f9de9999adea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pbs.twimg.com/media/B_bB0X1WQAA3aR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438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okeydoc.ru/wp-content/uploads/2018/07/giperdont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Кариес зубов</a:t>
            </a:r>
          </a:p>
        </p:txBody>
      </p:sp>
      <p:pic>
        <p:nvPicPr>
          <p:cNvPr id="61442" name="Picture 2" descr="https://i.pinimg.com/736x/86/e4/ed/86e4edd33cd99aa9445b4e0908eb1c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857635" cy="4823356"/>
          </a:xfrm>
          <a:prstGeom prst="rect">
            <a:avLst/>
          </a:prstGeom>
          <a:noFill/>
        </p:spPr>
      </p:pic>
      <p:pic>
        <p:nvPicPr>
          <p:cNvPr id="61444" name="Picture 4" descr="https://vashdoctord.ru/templates/yootheme/cache/4-14353a0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421484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Кариес зубов</a:t>
            </a:r>
          </a:p>
        </p:txBody>
      </p:sp>
      <p:pic>
        <p:nvPicPr>
          <p:cNvPr id="62466" name="Picture 2" descr="https://3.bp.blogspot.com/-JHtJ1Fs_9x8/WfI__FJxhDI/AAAAAAAAggE/XMFYiFkRQ0AVN_GYVMgODUPJn7jUWa8dACLcBGAs/s1600/5%2BTips%2BOn%2BHow%2Bto%2BReverse%2BCavities%2BAnd%2BHeal%2BTooth%2BDecay%2BNatural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Кариес зубов</a:t>
            </a:r>
          </a:p>
        </p:txBody>
      </p:sp>
      <p:pic>
        <p:nvPicPr>
          <p:cNvPr id="63490" name="Picture 2" descr="https://dentoland.com/wp-content/uploads/2018/04/Zapushhennyiy-ka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6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https://cf.ppt-online.org/files2/slide/u/Uc0zOD3B5aTiuor6keSydxX2GlP4AHjgZEWFMtNCb/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Парадонтит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4514" name="Picture 2" descr="https://zubolel.ru/wp-content/uploads/2015/06/parodontit-foto-1024x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Парадонтит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5538" name="Picture 2" descr="https://zubkiexpert.ru/wp-content/uploads/2018/06/Periodontit-4-768x5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sergiev-posad.ru/www/news/2015/8/2413521009048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Анамалия</a:t>
            </a:r>
            <a:r>
              <a:rPr lang="ru-RU" b="1" dirty="0">
                <a:solidFill>
                  <a:srgbClr val="FF0000"/>
                </a:solidFill>
              </a:rPr>
              <a:t> развитие челюсти</a:t>
            </a:r>
          </a:p>
        </p:txBody>
      </p:sp>
      <p:pic>
        <p:nvPicPr>
          <p:cNvPr id="68610" name="Picture 2" descr="http://www.ortognatyka.pl/wp-content/uploads/2014/04/Progen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Анамалия</a:t>
            </a:r>
            <a:r>
              <a:rPr lang="ru-RU" b="1" dirty="0">
                <a:solidFill>
                  <a:srgbClr val="FF0000"/>
                </a:solidFill>
              </a:rPr>
              <a:t> развитие челюсти</a:t>
            </a:r>
          </a:p>
        </p:txBody>
      </p:sp>
      <p:pic>
        <p:nvPicPr>
          <p:cNvPr id="69634" name="Picture 2" descr="https://drbreket.ru/wp-content/uploads/2017/11/deformatsiya-podborod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Анамалия</a:t>
            </a:r>
            <a:r>
              <a:rPr lang="ru-RU" b="1" dirty="0">
                <a:solidFill>
                  <a:srgbClr val="FF0000"/>
                </a:solidFill>
              </a:rPr>
              <a:t> развитие челюсти – </a:t>
            </a:r>
            <a:r>
              <a:rPr lang="ru-RU" b="1" dirty="0" err="1">
                <a:solidFill>
                  <a:srgbClr val="FF0000"/>
                </a:solidFill>
              </a:rPr>
              <a:t>зайчья</a:t>
            </a:r>
            <a:r>
              <a:rPr lang="ru-RU" b="1" dirty="0">
                <a:solidFill>
                  <a:srgbClr val="FF0000"/>
                </a:solidFill>
              </a:rPr>
              <a:t> губа</a:t>
            </a:r>
          </a:p>
        </p:txBody>
      </p:sp>
      <p:pic>
        <p:nvPicPr>
          <p:cNvPr id="70658" name="Picture 2" descr="https://im0-tub-kz.yandex.net/i?id=07d6aaf1564dd514aed1469fe166aa3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Анамалия</a:t>
            </a:r>
            <a:r>
              <a:rPr lang="ru-RU" b="1" dirty="0">
                <a:solidFill>
                  <a:srgbClr val="FF0000"/>
                </a:solidFill>
              </a:rPr>
              <a:t> развитие челюсти – заячья губа</a:t>
            </a:r>
          </a:p>
        </p:txBody>
      </p:sp>
      <p:pic>
        <p:nvPicPr>
          <p:cNvPr id="71682" name="Picture 2" descr="https://dp3.ru/wp-content/uploads/2019/05/0ffb6bd226bbbf6c1d4ba981afe21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643702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Анамалия</a:t>
            </a:r>
            <a:r>
              <a:rPr lang="ru-RU" b="1" dirty="0">
                <a:solidFill>
                  <a:srgbClr val="FF0000"/>
                </a:solidFill>
              </a:rPr>
              <a:t> развитие челюсти – волчья пасть</a:t>
            </a:r>
          </a:p>
        </p:txBody>
      </p:sp>
      <p:pic>
        <p:nvPicPr>
          <p:cNvPr id="72706" name="Picture 2" descr="https://creativportal.ru/wp-content/uploads/2019/10/dc7db51a0b9987df55d9f0895b4838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Анамалия</a:t>
            </a:r>
            <a:r>
              <a:rPr lang="ru-RU" b="1" dirty="0">
                <a:solidFill>
                  <a:srgbClr val="FF0000"/>
                </a:solidFill>
              </a:rPr>
              <a:t> развитие челюсти – волчья пасть</a:t>
            </a:r>
          </a:p>
        </p:txBody>
      </p:sp>
      <p:pic>
        <p:nvPicPr>
          <p:cNvPr id="73730" name="Picture 2" descr="https://i0.wp.com/lecheniedetej.ru/wp-content/uploads/2018/06/kormlenie_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929486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Флегмона челюсти </a:t>
            </a:r>
          </a:p>
        </p:txBody>
      </p:sp>
      <p:pic>
        <p:nvPicPr>
          <p:cNvPr id="74754" name="Picture 2" descr="https://infozuby.ru/wp-content/uploads/2016/06/kak-vyglyadit-periostit-chelyu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7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 descr="http://wjday.ru/wp-content/uploads/2016/09/stroenie-rotovoj-polosti-chelov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Флегмона челюсти </a:t>
            </a:r>
          </a:p>
        </p:txBody>
      </p:sp>
      <p:pic>
        <p:nvPicPr>
          <p:cNvPr id="75778" name="Picture 2" descr="https://presentacii.ru/documents_2/998a6f5c2b597baf34c3565dfb78c04f/img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Остеомиелит челюсти </a:t>
            </a:r>
          </a:p>
        </p:txBody>
      </p:sp>
      <p:pic>
        <p:nvPicPr>
          <p:cNvPr id="76802" name="Picture 2" descr="http://www.narodnaya-meditsina.com/wp-content/uploads/2014/04/d425de051db280bf680766a6b613d70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Остеомиелит челюсти </a:t>
            </a:r>
          </a:p>
        </p:txBody>
      </p:sp>
      <p:pic>
        <p:nvPicPr>
          <p:cNvPr id="77826" name="Picture 2" descr="https://secondopinions.ru/wp-content/uploads/2018/05/%D0%9E%D0%B4%D0%BE%D0%BD%D1%82%D0%BE%D0%B3%D0%B5%D0%BD%D0%BD%D1%8B%D0%B9-%D0%BE%D1%81%D1%82%D0%B5%D0%BE%D0%BC%D0%B8%D0%B5%D0%BB%D0%B8%D1%82-%D0%BE%D1%82-41-%D0%B7%D1%83%D0%B1%D0%B0-3D-%D1%80%D0%B5%D0%BA%D0%BE%D0%BD%D1%81%D1%82%D1%80%D1%83%D0%BA%D1%86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3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Опухоль  челюсти </a:t>
            </a:r>
          </a:p>
        </p:txBody>
      </p:sp>
      <p:sp>
        <p:nvSpPr>
          <p:cNvPr id="78850" name="AutoShape 2" descr="http://s018.radikal.ru/i513/1403/10/164fcc5fa31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8852" name="Picture 4" descr="https://medbooking.com/images/cache/Diseases/Disease2115/dbcb2a2e6f-3_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Сифилис языка</a:t>
            </a:r>
          </a:p>
        </p:txBody>
      </p:sp>
      <p:sp>
        <p:nvSpPr>
          <p:cNvPr id="78850" name="AutoShape 2" descr="http://s018.radikal.ru/i513/1403/10/164fcc5fa31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74" name="Picture 2" descr="https://www.freedoctorhelpline.com/wp-content/uploads/2018/06/Syphilis-Symptoms-treatment-symptoms-cau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Туберкулез  языка</a:t>
            </a:r>
          </a:p>
        </p:txBody>
      </p:sp>
      <p:sp>
        <p:nvSpPr>
          <p:cNvPr id="78850" name="AutoShape 2" descr="http://s018.radikal.ru/i513/1403/10/164fcc5fa31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0898" name="Picture 2" descr="https://healthperfect.ru/wp-content/uploads/2017/12/color-of-the-tongue-in-case-of-diseases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3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s://onko.guru/wp-content/uploads/2019/06/25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Протезирование зубов</a:t>
            </a:r>
          </a:p>
        </p:txBody>
      </p:sp>
      <p:sp>
        <p:nvSpPr>
          <p:cNvPr id="78850" name="AutoShape 2" descr="http://s018.radikal.ru/i513/1403/10/164fcc5fa31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46" name="Picture 2" descr="https://shifa-msk.ru/images/p566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Протезирование зубов</a:t>
            </a:r>
          </a:p>
        </p:txBody>
      </p:sp>
      <p:sp>
        <p:nvSpPr>
          <p:cNvPr id="78850" name="AutoShape 2" descr="http://s018.radikal.ru/i513/1403/10/164fcc5fa31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3970" name="Picture 2" descr="https://bella-vista.com.ua/wp-content/uploads/2018/12/protezirovan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Съемные зубные протезы</a:t>
            </a:r>
          </a:p>
        </p:txBody>
      </p:sp>
      <p:sp>
        <p:nvSpPr>
          <p:cNvPr id="78850" name="AutoShape 2" descr="http://s018.radikal.ru/i513/1403/10/164fcc5fa31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4994" name="Picture 2" descr="https://www.startsmile.ru/upload/medialibrary/81c/polnyy_semnyy_verkhniy_prot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0922"/>
            <a:ext cx="9144000" cy="5627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6" name="AutoShape 2" descr="https://studfiles.net/html/2706/261/html_uiSN8cIDFV.4AXh/htmlconvd-PEzaZT18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https://ds04.infourok.ru/uploads/ex/0bb0/000e7717-d13ccf62/6/hello_html_m704fcc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Шинирование</a:t>
            </a:r>
            <a:r>
              <a:rPr lang="ru-RU" b="1" dirty="0">
                <a:solidFill>
                  <a:srgbClr val="FF0000"/>
                </a:solidFill>
              </a:rPr>
              <a:t> зубов</a:t>
            </a:r>
          </a:p>
        </p:txBody>
      </p:sp>
      <p:sp>
        <p:nvSpPr>
          <p:cNvPr id="78850" name="AutoShape 2" descr="http://s018.radikal.ru/i513/1403/10/164fcc5fa31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6018" name="Picture 2" descr="https://opt-801723.ssl.1c-bitrix-cdn.ru/upload/medialibrary/971/9719c9bfb2ea41962d35a82547dcd3dd.jpg?1568299276894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1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Шинирование</a:t>
            </a:r>
            <a:r>
              <a:rPr lang="ru-RU" b="1" dirty="0">
                <a:solidFill>
                  <a:srgbClr val="FF0000"/>
                </a:solidFill>
              </a:rPr>
              <a:t> зубов</a:t>
            </a:r>
          </a:p>
        </p:txBody>
      </p:sp>
      <p:sp>
        <p:nvSpPr>
          <p:cNvPr id="78850" name="AutoShape 2" descr="http://s018.radikal.ru/i513/1403/10/164fcc5fa31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7042" name="Picture 2" descr="http://zub66.ru/MediaContent/gallery/13/%D0%BF%D1%80%D0%B8%D0%BA%D1%83%D1%81%D0%B0-%D0%B2-%D0%BB%D1%8E%D0%B1%D0%BE%D0%BC-%D0%B2%D0%BE%D0%B7%D1%80%D0%B0%D1%81%D1%82%D0%B5-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80724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Акустика (грек </a:t>
            </a:r>
            <a:r>
              <a:rPr lang="ru-RU" sz="2800" dirty="0" err="1">
                <a:solidFill>
                  <a:srgbClr val="002060"/>
                </a:solidFill>
              </a:rPr>
              <a:t>тілінен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аударғанда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akustikós</a:t>
            </a:r>
            <a:r>
              <a:rPr lang="en-US" sz="2800" dirty="0">
                <a:solidFill>
                  <a:srgbClr val="002060"/>
                </a:solidFill>
              </a:rPr>
              <a:t> - </a:t>
            </a:r>
            <a:r>
              <a:rPr lang="ru-RU" sz="2800" dirty="0" err="1">
                <a:solidFill>
                  <a:srgbClr val="002060"/>
                </a:solidFill>
              </a:rPr>
              <a:t>есту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тыңдау</a:t>
            </a:r>
            <a:r>
              <a:rPr lang="ru-RU" sz="2800" dirty="0">
                <a:solidFill>
                  <a:srgbClr val="002060"/>
                </a:solidFill>
              </a:rPr>
              <a:t>), </a:t>
            </a:r>
            <a:r>
              <a:rPr lang="ru-RU" sz="2800" dirty="0" err="1">
                <a:solidFill>
                  <a:srgbClr val="002060"/>
                </a:solidFill>
              </a:rPr>
              <a:t>сөздің </a:t>
            </a:r>
            <a:r>
              <a:rPr lang="ru-RU" sz="2800" dirty="0">
                <a:solidFill>
                  <a:srgbClr val="002060"/>
                </a:solidFill>
              </a:rPr>
              <a:t>тар </a:t>
            </a:r>
            <a:r>
              <a:rPr lang="ru-RU" sz="2800" dirty="0" err="1">
                <a:solidFill>
                  <a:srgbClr val="002060"/>
                </a:solidFill>
              </a:rPr>
              <a:t>мағынасында </a:t>
            </a:r>
            <a:r>
              <a:rPr lang="ru-RU" sz="2800" dirty="0">
                <a:solidFill>
                  <a:srgbClr val="002060"/>
                </a:solidFill>
              </a:rPr>
              <a:t>- </a:t>
            </a:r>
            <a:r>
              <a:rPr lang="ru-RU" sz="2800" dirty="0" err="1">
                <a:solidFill>
                  <a:srgbClr val="002060"/>
                </a:solidFill>
              </a:rPr>
              <a:t>дыбыс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туралы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ілім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яғни адам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құлағы еститін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газдардағы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сұйықтықтардағы және қатты денелердегі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серпімді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тербелістер</a:t>
            </a:r>
            <a:r>
              <a:rPr lang="ru-RU" sz="2800" dirty="0">
                <a:solidFill>
                  <a:srgbClr val="002060"/>
                </a:solidFill>
              </a:rPr>
              <a:t> мен </a:t>
            </a:r>
            <a:r>
              <a:rPr lang="ru-RU" sz="2800" dirty="0" err="1">
                <a:solidFill>
                  <a:srgbClr val="002060"/>
                </a:solidFill>
              </a:rPr>
              <a:t>толқындар туралы</a:t>
            </a:r>
            <a:r>
              <a:rPr lang="ru-RU" sz="2800" dirty="0">
                <a:solidFill>
                  <a:srgbClr val="002060"/>
                </a:solidFill>
              </a:rPr>
              <a:t> (</a:t>
            </a:r>
            <a:r>
              <a:rPr lang="ru-RU" sz="2800" dirty="0" err="1">
                <a:solidFill>
                  <a:srgbClr val="002060"/>
                </a:solidFill>
              </a:rPr>
              <a:t>мұндай тербелістердің жиілігі</a:t>
            </a:r>
            <a:r>
              <a:rPr lang="ru-RU" sz="2800" dirty="0">
                <a:solidFill>
                  <a:srgbClr val="002060"/>
                </a:solidFill>
              </a:rPr>
              <a:t> 16 Гц </a:t>
            </a:r>
            <a:r>
              <a:rPr lang="ru-RU" sz="2800" dirty="0" err="1">
                <a:solidFill>
                  <a:srgbClr val="002060"/>
                </a:solidFill>
              </a:rPr>
              <a:t>аралығында болады</a:t>
            </a:r>
            <a:r>
              <a:rPr lang="ru-RU" sz="2800" dirty="0">
                <a:solidFill>
                  <a:srgbClr val="002060"/>
                </a:solidFill>
              </a:rPr>
              <a:t>) -20 кГц); </a:t>
            </a:r>
            <a:r>
              <a:rPr lang="ru-RU" sz="2800" dirty="0" err="1">
                <a:solidFill>
                  <a:srgbClr val="002060"/>
                </a:solidFill>
              </a:rPr>
              <a:t>кең мағынада серпімді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тербелістер</a:t>
            </a:r>
            <a:r>
              <a:rPr lang="ru-RU" sz="2800" dirty="0">
                <a:solidFill>
                  <a:srgbClr val="002060"/>
                </a:solidFill>
              </a:rPr>
              <a:t> мен </a:t>
            </a:r>
            <a:r>
              <a:rPr lang="ru-RU" sz="2800" dirty="0" err="1">
                <a:solidFill>
                  <a:srgbClr val="002060"/>
                </a:solidFill>
              </a:rPr>
              <a:t>толқындарды ең төменгі жиіліктерден</a:t>
            </a:r>
            <a:r>
              <a:rPr lang="ru-RU" sz="2800" dirty="0">
                <a:solidFill>
                  <a:srgbClr val="002060"/>
                </a:solidFill>
              </a:rPr>
              <a:t> (</a:t>
            </a:r>
            <a:r>
              <a:rPr lang="ru-RU" sz="2800" dirty="0" err="1">
                <a:solidFill>
                  <a:srgbClr val="002060"/>
                </a:solidFill>
              </a:rPr>
              <a:t>шартты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түрде </a:t>
            </a:r>
            <a:r>
              <a:rPr lang="ru-RU" sz="2800" dirty="0">
                <a:solidFill>
                  <a:srgbClr val="002060"/>
                </a:solidFill>
              </a:rPr>
              <a:t>0 </a:t>
            </a:r>
            <a:r>
              <a:rPr lang="ru-RU" sz="2800" dirty="0" err="1">
                <a:solidFill>
                  <a:srgbClr val="002060"/>
                </a:solidFill>
              </a:rPr>
              <a:t>Гц-тен</a:t>
            </a:r>
            <a:r>
              <a:rPr lang="ru-RU" sz="2800" dirty="0">
                <a:solidFill>
                  <a:srgbClr val="002060"/>
                </a:solidFill>
              </a:rPr>
              <a:t>) 1012-1013 Гц </a:t>
            </a:r>
            <a:r>
              <a:rPr lang="ru-RU" sz="2800" dirty="0" err="1">
                <a:solidFill>
                  <a:srgbClr val="002060"/>
                </a:solidFill>
              </a:rPr>
              <a:t>өте жоғары жиіліктерге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дейін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олардың материямен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өзара әрекеттесуін және </a:t>
            </a:r>
            <a:r>
              <a:rPr lang="ru-RU" sz="2800" dirty="0">
                <a:solidFill>
                  <a:srgbClr val="002060"/>
                </a:solidFill>
              </a:rPr>
              <a:t>осы </a:t>
            </a:r>
            <a:r>
              <a:rPr lang="ru-RU" sz="2800" dirty="0" err="1">
                <a:solidFill>
                  <a:srgbClr val="002060"/>
                </a:solidFill>
              </a:rPr>
              <a:t>тербелістердің </a:t>
            </a: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ru-RU" sz="2800" dirty="0" err="1">
                <a:solidFill>
                  <a:srgbClr val="002060"/>
                </a:solidFill>
              </a:rPr>
              <a:t>толқындардың</a:t>
            </a:r>
            <a:r>
              <a:rPr lang="ru-RU" sz="2800" dirty="0">
                <a:solidFill>
                  <a:srgbClr val="002060"/>
                </a:solidFill>
              </a:rPr>
              <a:t>) </a:t>
            </a:r>
            <a:r>
              <a:rPr lang="ru-RU" sz="2800" dirty="0" err="1">
                <a:solidFill>
                  <a:srgbClr val="002060"/>
                </a:solidFill>
              </a:rPr>
              <a:t>қолданылуын зерттейтін</a:t>
            </a:r>
            <a:r>
              <a:rPr lang="ru-RU" sz="2800" dirty="0">
                <a:solidFill>
                  <a:srgbClr val="002060"/>
                </a:solidFill>
              </a:rPr>
              <a:t> физика </a:t>
            </a:r>
            <a:r>
              <a:rPr lang="ru-RU" sz="2800" dirty="0" err="1">
                <a:solidFill>
                  <a:srgbClr val="002060"/>
                </a:solidFill>
              </a:rPr>
              <a:t>саласы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B050"/>
                </a:solidFill>
              </a:rPr>
              <a:t>        </a:t>
            </a:r>
            <a:r>
              <a:rPr lang="ru-RU" sz="2800" b="1" dirty="0" err="1">
                <a:solidFill>
                  <a:srgbClr val="00B050"/>
                </a:solidFill>
              </a:rPr>
              <a:t>Есту</a:t>
            </a:r>
            <a:r>
              <a:rPr lang="ru-RU" sz="2800" b="1" dirty="0">
                <a:solidFill>
                  <a:srgbClr val="00B050"/>
                </a:solidFill>
              </a:rPr>
              <a:t> мен </a:t>
            </a:r>
            <a:r>
              <a:rPr lang="ru-RU" sz="2800" b="1" dirty="0" err="1">
                <a:solidFill>
                  <a:srgbClr val="00B050"/>
                </a:solidFill>
              </a:rPr>
              <a:t>сөйлеу құбылыстарын</a:t>
            </a:r>
            <a:r>
              <a:rPr lang="ru-RU" sz="2800" b="1" dirty="0">
                <a:solidFill>
                  <a:srgbClr val="00B050"/>
                </a:solidFill>
              </a:rPr>
              <a:t>, </a:t>
            </a:r>
            <a:r>
              <a:rPr lang="ru-RU" sz="2800" b="1" dirty="0" err="1">
                <a:solidFill>
                  <a:srgbClr val="00B050"/>
                </a:solidFill>
              </a:rPr>
              <a:t>әсіресе музыкалық дыбыстар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мен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аспаптарды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түсіндіру қажеттілігінен туындаған ежелгі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білім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салаларының бірі</a:t>
            </a:r>
            <a:r>
              <a:rPr lang="ru-RU" sz="2800" b="1" dirty="0">
                <a:solidFill>
                  <a:srgbClr val="00B050"/>
                </a:solidFill>
              </a:rPr>
              <a:t>. </a:t>
            </a:r>
          </a:p>
          <a:p>
            <a:pPr algn="just"/>
            <a:r>
              <a:rPr lang="ru-RU" sz="2800" b="1" dirty="0">
                <a:solidFill>
                  <a:srgbClr val="00B050"/>
                </a:solidFill>
              </a:rPr>
              <a:t>        </a:t>
            </a:r>
            <a:r>
              <a:rPr lang="ru-RU" sz="2800" b="1" dirty="0" err="1">
                <a:solidFill>
                  <a:srgbClr val="00B050"/>
                </a:solidFill>
              </a:rPr>
              <a:t>Тіпті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ежелгі</a:t>
            </a:r>
            <a:r>
              <a:rPr lang="ru-RU" sz="2800" b="1" dirty="0">
                <a:solidFill>
                  <a:srgbClr val="00B050"/>
                </a:solidFill>
              </a:rPr>
              <a:t> грек </a:t>
            </a:r>
            <a:r>
              <a:rPr lang="ru-RU" sz="2800" b="1" dirty="0" err="1">
                <a:solidFill>
                  <a:srgbClr val="00B050"/>
                </a:solidFill>
              </a:rPr>
              <a:t>математигі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және </a:t>
            </a:r>
            <a:r>
              <a:rPr lang="ru-RU" sz="2800" b="1" dirty="0">
                <a:solidFill>
                  <a:srgbClr val="00B050"/>
                </a:solidFill>
              </a:rPr>
              <a:t>философы Пифагор (</a:t>
            </a:r>
            <a:r>
              <a:rPr lang="ru-RU" sz="2800" b="1" dirty="0" err="1">
                <a:solidFill>
                  <a:srgbClr val="00B050"/>
                </a:solidFill>
              </a:rPr>
              <a:t>б.з.д</a:t>
            </a:r>
            <a:r>
              <a:rPr lang="ru-RU" sz="2800" b="1" dirty="0">
                <a:solidFill>
                  <a:srgbClr val="00B050"/>
                </a:solidFill>
              </a:rPr>
              <a:t>. </a:t>
            </a:r>
            <a:r>
              <a:rPr lang="en-US" sz="2800" b="1" dirty="0">
                <a:solidFill>
                  <a:srgbClr val="00B050"/>
                </a:solidFill>
              </a:rPr>
              <a:t>VI </a:t>
            </a:r>
            <a:r>
              <a:rPr lang="ru-RU" sz="2800" b="1" dirty="0" err="1">
                <a:solidFill>
                  <a:srgbClr val="00B050"/>
                </a:solidFill>
              </a:rPr>
              <a:t>ғ.</a:t>
            </a:r>
            <a:r>
              <a:rPr lang="ru-RU" sz="2800" b="1" dirty="0">
                <a:solidFill>
                  <a:srgbClr val="00B050"/>
                </a:solidFill>
              </a:rPr>
              <a:t>) </a:t>
            </a:r>
            <a:r>
              <a:rPr lang="ru-RU" sz="2800" b="1" dirty="0" err="1">
                <a:solidFill>
                  <a:srgbClr val="00B050"/>
                </a:solidFill>
              </a:rPr>
              <a:t>Биіктік</a:t>
            </a:r>
            <a:r>
              <a:rPr lang="ru-RU" sz="2800" b="1" dirty="0">
                <a:solidFill>
                  <a:srgbClr val="00B050"/>
                </a:solidFill>
              </a:rPr>
              <a:t> пен </a:t>
            </a:r>
            <a:r>
              <a:rPr lang="ru-RU" sz="2800" b="1" dirty="0" err="1">
                <a:solidFill>
                  <a:srgbClr val="00B050"/>
                </a:solidFill>
              </a:rPr>
              <a:t>жіптің немесе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құбырдың ұзындығы арасындағы байланысты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анықтады</a:t>
            </a:r>
            <a:r>
              <a:rPr lang="ru-RU" sz="2800" b="1" dirty="0">
                <a:solidFill>
                  <a:srgbClr val="00B050"/>
                </a:solidFill>
              </a:rPr>
              <a:t>; </a:t>
            </a:r>
          </a:p>
          <a:p>
            <a:pPr algn="just"/>
            <a:r>
              <a:rPr lang="ru-RU" sz="2800" b="1" dirty="0">
                <a:solidFill>
                  <a:srgbClr val="00B050"/>
                </a:solidFill>
              </a:rPr>
              <a:t>       Аристотель (</a:t>
            </a:r>
            <a:r>
              <a:rPr lang="ru-RU" sz="2800" b="1" dirty="0" err="1">
                <a:solidFill>
                  <a:srgbClr val="00B050"/>
                </a:solidFill>
              </a:rPr>
              <a:t>б.з.д</a:t>
            </a:r>
            <a:r>
              <a:rPr lang="ru-RU" sz="2800" b="1" dirty="0">
                <a:solidFill>
                  <a:srgbClr val="00B050"/>
                </a:solidFill>
              </a:rPr>
              <a:t>. </a:t>
            </a:r>
            <a:r>
              <a:rPr lang="en-US" sz="2800" b="1" dirty="0">
                <a:solidFill>
                  <a:srgbClr val="00B050"/>
                </a:solidFill>
              </a:rPr>
              <a:t>IV </a:t>
            </a:r>
            <a:r>
              <a:rPr lang="ru-RU" sz="2800" b="1" dirty="0" err="1">
                <a:solidFill>
                  <a:srgbClr val="00B050"/>
                </a:solidFill>
              </a:rPr>
              <a:t>ғ.</a:t>
            </a:r>
            <a:r>
              <a:rPr lang="ru-RU" sz="2800" b="1" dirty="0">
                <a:solidFill>
                  <a:srgbClr val="00B050"/>
                </a:solidFill>
              </a:rPr>
              <a:t>) </a:t>
            </a:r>
            <a:r>
              <a:rPr lang="ru-RU" sz="2800" b="1" dirty="0" err="1">
                <a:solidFill>
                  <a:srgbClr val="00B050"/>
                </a:solidFill>
              </a:rPr>
              <a:t>Дыбыс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шығаратын дене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ауаның қысылуын және сирек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болуын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тудыратынын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түсініп, жаңғырықты дыбыстың кедергілерден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шағылысуымен түсіндірді.</a:t>
            </a:r>
            <a:endParaRPr lang="ru-RU" sz="2800" b="1" dirty="0">
              <a:solidFill>
                <a:srgbClr val="00B050"/>
              </a:solidFill>
            </a:endParaRPr>
          </a:p>
          <a:p>
            <a:pPr algn="just"/>
            <a:r>
              <a:rPr lang="ru-RU" sz="2800" b="1" dirty="0">
                <a:solidFill>
                  <a:srgbClr val="00B050"/>
                </a:solidFill>
              </a:rPr>
              <a:t>        Орта </a:t>
            </a:r>
            <a:r>
              <a:rPr lang="ru-RU" sz="2800" b="1" dirty="0" err="1">
                <a:solidFill>
                  <a:srgbClr val="00B050"/>
                </a:solidFill>
              </a:rPr>
              <a:t>ғасырлар А-ның дамуына</a:t>
            </a:r>
            <a:r>
              <a:rPr lang="ru-RU" sz="2800" b="1" dirty="0">
                <a:solidFill>
                  <a:srgbClr val="00B050"/>
                </a:solidFill>
              </a:rPr>
              <a:t> аз </a:t>
            </a:r>
            <a:r>
              <a:rPr lang="ru-RU" sz="2800" b="1" dirty="0" err="1">
                <a:solidFill>
                  <a:srgbClr val="00B050"/>
                </a:solidFill>
              </a:rPr>
              <a:t>нәрсе берді</a:t>
            </a:r>
            <a:r>
              <a:rPr lang="ru-RU" sz="2800" b="1" dirty="0">
                <a:solidFill>
                  <a:srgbClr val="00B050"/>
                </a:solidFill>
              </a:rPr>
              <a:t>; </a:t>
            </a:r>
            <a:r>
              <a:rPr lang="ru-RU" sz="2800" b="1" dirty="0" err="1">
                <a:solidFill>
                  <a:srgbClr val="00B050"/>
                </a:solidFill>
              </a:rPr>
              <a:t>оның өрлеуі Қайта өрлеу дәуірінен бастап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байқала бастады</a:t>
            </a:r>
            <a:r>
              <a:rPr lang="ru-RU" sz="2800" b="1" dirty="0">
                <a:solidFill>
                  <a:srgbClr val="00B050"/>
                </a:solidFill>
              </a:rPr>
              <a:t>.  </a:t>
            </a:r>
          </a:p>
          <a:p>
            <a:pPr algn="just"/>
            <a:r>
              <a:rPr lang="ru-RU" sz="2800" b="1" dirty="0">
                <a:solidFill>
                  <a:srgbClr val="00B050"/>
                </a:solidFill>
              </a:rPr>
              <a:t>       </a:t>
            </a:r>
            <a:r>
              <a:rPr lang="ru-RU" sz="2800" b="1" dirty="0" err="1">
                <a:solidFill>
                  <a:srgbClr val="00B050"/>
                </a:solidFill>
              </a:rPr>
              <a:t>Итальяндық ғалым </a:t>
            </a:r>
            <a:r>
              <a:rPr lang="ru-RU" sz="2800" b="1" dirty="0">
                <a:solidFill>
                  <a:srgbClr val="00B050"/>
                </a:solidFill>
              </a:rPr>
              <a:t>Леонардо да Винчи (15 - 16 </a:t>
            </a:r>
            <a:r>
              <a:rPr lang="ru-RU" sz="2800" b="1" dirty="0" err="1">
                <a:solidFill>
                  <a:srgbClr val="00B050"/>
                </a:solidFill>
              </a:rPr>
              <a:t>ғғ</a:t>
            </a:r>
            <a:r>
              <a:rPr lang="ru-RU" sz="2800" b="1" dirty="0">
                <a:solidFill>
                  <a:srgbClr val="00B050"/>
                </a:solidFill>
              </a:rPr>
              <a:t>.) </a:t>
            </a:r>
            <a:r>
              <a:rPr lang="ru-RU" sz="2800" b="1" dirty="0" err="1">
                <a:solidFill>
                  <a:srgbClr val="00B050"/>
                </a:solidFill>
              </a:rPr>
              <a:t>Дыбыстың шағылуын зерттеп</a:t>
            </a:r>
            <a:r>
              <a:rPr lang="ru-RU" sz="2800" b="1" dirty="0">
                <a:solidFill>
                  <a:srgbClr val="00B050"/>
                </a:solidFill>
              </a:rPr>
              <a:t>, </a:t>
            </a:r>
            <a:r>
              <a:rPr lang="ru-RU" sz="2800" b="1" dirty="0" err="1">
                <a:solidFill>
                  <a:srgbClr val="00B050"/>
                </a:solidFill>
              </a:rPr>
              <a:t>дыбыс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толқындарының әр түрлі көздерден таралуының тәуелсіздік принципін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тұжырымдады</a:t>
            </a:r>
            <a:r>
              <a:rPr lang="ru-RU" sz="2800" b="1" dirty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       </a:t>
            </a:r>
            <a:r>
              <a:rPr lang="ru-RU" sz="2800" b="1" dirty="0" err="1">
                <a:solidFill>
                  <a:srgbClr val="7030A0"/>
                </a:solidFill>
              </a:rPr>
              <a:t>Физиканың </a:t>
            </a:r>
            <a:r>
              <a:rPr lang="ru-RU" sz="2800" b="1" dirty="0">
                <a:solidFill>
                  <a:srgbClr val="7030A0"/>
                </a:solidFill>
              </a:rPr>
              <a:t>физика </a:t>
            </a:r>
            <a:r>
              <a:rPr lang="ru-RU" sz="2800" b="1" dirty="0" err="1">
                <a:solidFill>
                  <a:srgbClr val="7030A0"/>
                </a:solidFill>
              </a:rPr>
              <a:t>ғылымы ретінде</a:t>
            </a:r>
            <a:r>
              <a:rPr lang="ru-RU" sz="2800" b="1" dirty="0">
                <a:solidFill>
                  <a:srgbClr val="7030A0"/>
                </a:solidFill>
              </a:rPr>
              <a:t> даму </a:t>
            </a:r>
            <a:r>
              <a:rPr lang="ru-RU" sz="2800" b="1" dirty="0" err="1">
                <a:solidFill>
                  <a:srgbClr val="7030A0"/>
                </a:solidFill>
              </a:rPr>
              <a:t>тарихын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үш кезеңге бөлуге болады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       </a:t>
            </a:r>
            <a:r>
              <a:rPr lang="ru-RU" sz="2400" b="1" dirty="0" err="1">
                <a:solidFill>
                  <a:srgbClr val="FF0000"/>
                </a:solidFill>
              </a:rPr>
              <a:t>Бірінші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кезең </a:t>
            </a:r>
            <a:r>
              <a:rPr lang="ru-RU" sz="2400" b="1" dirty="0">
                <a:solidFill>
                  <a:srgbClr val="FF0000"/>
                </a:solidFill>
              </a:rPr>
              <a:t>- 17 </a:t>
            </a:r>
            <a:r>
              <a:rPr lang="ru-RU" sz="2400" b="1" dirty="0" err="1">
                <a:solidFill>
                  <a:srgbClr val="FF0000"/>
                </a:solidFill>
              </a:rPr>
              <a:t>ғасырдың басынан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бастап</a:t>
            </a:r>
            <a:r>
              <a:rPr lang="ru-RU" sz="2400" b="1" dirty="0">
                <a:solidFill>
                  <a:srgbClr val="FF0000"/>
                </a:solidFill>
              </a:rPr>
              <a:t>. 18 </a:t>
            </a:r>
            <a:r>
              <a:rPr lang="ru-RU" sz="2400" b="1" dirty="0" err="1">
                <a:solidFill>
                  <a:srgbClr val="FF0000"/>
                </a:solidFill>
              </a:rPr>
              <a:t>ғасырдың басына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дейін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>
                <a:solidFill>
                  <a:srgbClr val="7030A0"/>
                </a:solidFill>
              </a:rPr>
              <a:t>- </a:t>
            </a:r>
            <a:r>
              <a:rPr lang="ru-RU" sz="2400" b="1" dirty="0" err="1">
                <a:solidFill>
                  <a:srgbClr val="7030A0"/>
                </a:solidFill>
              </a:rPr>
              <a:t>музыкалық тондар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жүйесін, олардың көздерін </a:t>
            </a:r>
            <a:r>
              <a:rPr lang="ru-RU" sz="2400" b="1" dirty="0">
                <a:solidFill>
                  <a:srgbClr val="7030A0"/>
                </a:solidFill>
              </a:rPr>
              <a:t>(</a:t>
            </a:r>
            <a:r>
              <a:rPr lang="ru-RU" sz="2400" b="1" dirty="0" err="1">
                <a:solidFill>
                  <a:srgbClr val="7030A0"/>
                </a:solidFill>
              </a:rPr>
              <a:t>ішектер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трубалар</a:t>
            </a:r>
            <a:r>
              <a:rPr lang="ru-RU" sz="2400" b="1" dirty="0">
                <a:solidFill>
                  <a:srgbClr val="7030A0"/>
                </a:solidFill>
              </a:rPr>
              <a:t>), </a:t>
            </a:r>
            <a:r>
              <a:rPr lang="ru-RU" sz="2400" b="1" dirty="0" err="1">
                <a:solidFill>
                  <a:srgbClr val="7030A0"/>
                </a:solidFill>
              </a:rPr>
              <a:t>дыбыстың таралу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жылдамдығын зерттеумен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сипатталады</a:t>
            </a:r>
            <a:r>
              <a:rPr lang="ru-RU" sz="2400" b="1" dirty="0">
                <a:solidFill>
                  <a:srgbClr val="7030A0"/>
                </a:solidFill>
              </a:rPr>
              <a:t>. Г.Галилей </a:t>
            </a:r>
            <a:r>
              <a:rPr lang="ru-RU" sz="2400" b="1" dirty="0" err="1">
                <a:solidFill>
                  <a:srgbClr val="7030A0"/>
                </a:solidFill>
              </a:rPr>
              <a:t>дыбыс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шығаратын дененің тербелістерді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бастан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өткеретінін және дыбыстың жоғарылауы </a:t>
            </a:r>
            <a:r>
              <a:rPr lang="ru-RU" sz="2400" b="1" dirty="0">
                <a:solidFill>
                  <a:srgbClr val="7030A0"/>
                </a:solidFill>
              </a:rPr>
              <a:t>осы </a:t>
            </a:r>
            <a:r>
              <a:rPr lang="ru-RU" sz="2400" b="1" dirty="0" err="1">
                <a:solidFill>
                  <a:srgbClr val="7030A0"/>
                </a:solidFill>
              </a:rPr>
              <a:t>тербелістердің жиілігіне</a:t>
            </a:r>
            <a:r>
              <a:rPr lang="ru-RU" sz="2400" b="1" dirty="0">
                <a:solidFill>
                  <a:srgbClr val="7030A0"/>
                </a:solidFill>
              </a:rPr>
              <a:t>, ал </a:t>
            </a:r>
            <a:r>
              <a:rPr lang="ru-RU" sz="2400" b="1" dirty="0" err="1">
                <a:solidFill>
                  <a:srgbClr val="7030A0"/>
                </a:solidFill>
              </a:rPr>
              <a:t>дыбыстың қарқындылығы олардың амплитудасына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байланысты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екенін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анықтады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       Француз </a:t>
            </a:r>
            <a:r>
              <a:rPr lang="ru-RU" sz="2400" b="1" dirty="0" err="1">
                <a:solidFill>
                  <a:srgbClr val="7030A0"/>
                </a:solidFill>
              </a:rPr>
              <a:t>ғалымы М.Мерсенн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Галилейге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еріп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дыбыс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шығаратын жіптің тербеліс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санын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анықтай алды</a:t>
            </a:r>
            <a:r>
              <a:rPr lang="ru-RU" sz="2400" b="1" dirty="0">
                <a:solidFill>
                  <a:srgbClr val="7030A0"/>
                </a:solidFill>
              </a:rPr>
              <a:t>; </a:t>
            </a:r>
            <a:r>
              <a:rPr lang="ru-RU" sz="2400" b="1" dirty="0" err="1">
                <a:solidFill>
                  <a:srgbClr val="7030A0"/>
                </a:solidFill>
              </a:rPr>
              <a:t>ол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алдымен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әуедегі дыбыс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жылдамдығын өлшеді</a:t>
            </a:r>
            <a:r>
              <a:rPr lang="ru-RU" sz="2400" b="1" dirty="0">
                <a:solidFill>
                  <a:srgbClr val="7030A0"/>
                </a:solidFill>
              </a:rPr>
              <a:t>. Р.Гук (Англия) </a:t>
            </a:r>
            <a:r>
              <a:rPr lang="ru-RU" sz="2400" b="1" dirty="0" err="1">
                <a:solidFill>
                  <a:srgbClr val="7030A0"/>
                </a:solidFill>
              </a:rPr>
              <a:t>тәжірибе арқылы дененің деформациясы</a:t>
            </a:r>
            <a:r>
              <a:rPr lang="ru-RU" sz="2400" b="1" dirty="0">
                <a:solidFill>
                  <a:srgbClr val="7030A0"/>
                </a:solidFill>
              </a:rPr>
              <a:t> мен </a:t>
            </a:r>
            <a:r>
              <a:rPr lang="ru-RU" sz="2400" b="1" dirty="0" err="1">
                <a:solidFill>
                  <a:srgbClr val="7030A0"/>
                </a:solidFill>
              </a:rPr>
              <a:t>онымен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байланысты</a:t>
            </a:r>
            <a:r>
              <a:rPr lang="ru-RU" sz="2400" b="1" dirty="0">
                <a:solidFill>
                  <a:srgbClr val="7030A0"/>
                </a:solidFill>
              </a:rPr>
              <a:t> стресс </a:t>
            </a:r>
            <a:r>
              <a:rPr lang="ru-RU" sz="2400" b="1" dirty="0" err="1">
                <a:solidFill>
                  <a:srgbClr val="7030A0"/>
                </a:solidFill>
              </a:rPr>
              <a:t>арасындағы пропорционалдылықты </a:t>
            </a:r>
            <a:r>
              <a:rPr lang="ru-RU" sz="2400" b="1" dirty="0">
                <a:solidFill>
                  <a:srgbClr val="7030A0"/>
                </a:solidFill>
              </a:rPr>
              <a:t>- </a:t>
            </a:r>
            <a:r>
              <a:rPr lang="ru-RU" sz="2400" b="1" dirty="0" err="1">
                <a:solidFill>
                  <a:srgbClr val="7030A0"/>
                </a:solidFill>
              </a:rPr>
              <a:t>серпімділік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теориясының негізгі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заңын және А.-ны</a:t>
            </a:r>
            <a:r>
              <a:rPr lang="ru-RU" sz="2400" b="1" dirty="0">
                <a:solidFill>
                  <a:srgbClr val="7030A0"/>
                </a:solidFill>
              </a:rPr>
              <a:t>,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          ал Х.Гюйгенс (Голландия) - </a:t>
            </a:r>
            <a:r>
              <a:rPr lang="ru-RU" sz="2400" b="1" dirty="0" err="1">
                <a:solidFill>
                  <a:srgbClr val="7030A0"/>
                </a:solidFill>
              </a:rPr>
              <a:t>оның атындағы толқындық қозғалыстың маңызды принципін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белгілейді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FF0000"/>
                </a:solidFill>
              </a:rPr>
              <a:t>         </a:t>
            </a:r>
            <a:r>
              <a:rPr lang="ru-RU" sz="2800" b="1" i="1" dirty="0" err="1">
                <a:solidFill>
                  <a:srgbClr val="FF0000"/>
                </a:solidFill>
              </a:rPr>
              <a:t>Екінші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кезең екі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ғасырды </a:t>
            </a:r>
            <a:r>
              <a:rPr lang="ru-RU" sz="2800" b="1" i="1" dirty="0">
                <a:solidFill>
                  <a:srgbClr val="FF0000"/>
                </a:solidFill>
              </a:rPr>
              <a:t>- </a:t>
            </a:r>
            <a:r>
              <a:rPr lang="ru-RU" sz="2800" b="1" i="1" dirty="0" err="1">
                <a:solidFill>
                  <a:srgbClr val="FF0000"/>
                </a:solidFill>
              </a:rPr>
              <a:t>И.Ньютонның </a:t>
            </a:r>
            <a:r>
              <a:rPr lang="ru-RU" sz="2800" b="1" i="1" dirty="0">
                <a:solidFill>
                  <a:srgbClr val="FF0000"/>
                </a:solidFill>
              </a:rPr>
              <a:t>механика </a:t>
            </a:r>
            <a:r>
              <a:rPr lang="ru-RU" sz="2800" b="1" i="1" dirty="0" err="1">
                <a:solidFill>
                  <a:srgbClr val="FF0000"/>
                </a:solidFill>
              </a:rPr>
              <a:t>негіздерін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құрудан бастап</a:t>
            </a:r>
            <a:r>
              <a:rPr lang="ru-RU" sz="2800" b="1" i="1" dirty="0">
                <a:solidFill>
                  <a:srgbClr val="FF0000"/>
                </a:solidFill>
              </a:rPr>
              <a:t> (17 </a:t>
            </a:r>
            <a:r>
              <a:rPr lang="ru-RU" sz="2800" b="1" i="1" dirty="0" err="1">
                <a:solidFill>
                  <a:srgbClr val="FF0000"/>
                </a:solidFill>
              </a:rPr>
              <a:t>ғасырдың аяғы</a:t>
            </a:r>
            <a:r>
              <a:rPr lang="ru-RU" sz="2800" b="1" i="1" dirty="0">
                <a:solidFill>
                  <a:srgbClr val="FF0000"/>
                </a:solidFill>
              </a:rPr>
              <a:t>) </a:t>
            </a:r>
            <a:r>
              <a:rPr lang="ru-RU" sz="2800" b="1" i="1" dirty="0" err="1">
                <a:solidFill>
                  <a:srgbClr val="FF0000"/>
                </a:solidFill>
              </a:rPr>
              <a:t>және </a:t>
            </a:r>
            <a:r>
              <a:rPr lang="ru-RU" sz="2800" b="1" i="1" dirty="0">
                <a:solidFill>
                  <a:srgbClr val="FF0000"/>
                </a:solidFill>
              </a:rPr>
              <a:t>20 </a:t>
            </a:r>
            <a:r>
              <a:rPr lang="ru-RU" sz="2800" b="1" i="1" dirty="0" err="1">
                <a:solidFill>
                  <a:srgbClr val="FF0000"/>
                </a:solidFill>
              </a:rPr>
              <a:t>ғасырдың басына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дейін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қамтиды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ru-RU" sz="2800" b="1" i="1" dirty="0">
                <a:solidFill>
                  <a:srgbClr val="FF0000"/>
                </a:solidFill>
              </a:rPr>
              <a:t>       </a:t>
            </a:r>
            <a:r>
              <a:rPr lang="ru-RU" sz="2800" b="1" i="1" dirty="0">
                <a:solidFill>
                  <a:srgbClr val="0070C0"/>
                </a:solidFill>
              </a:rPr>
              <a:t>Осы </a:t>
            </a:r>
            <a:r>
              <a:rPr lang="ru-RU" sz="2800" b="1" i="1" dirty="0" err="1">
                <a:solidFill>
                  <a:srgbClr val="0070C0"/>
                </a:solidFill>
              </a:rPr>
              <a:t>кезеңде </a:t>
            </a:r>
            <a:r>
              <a:rPr lang="ru-RU" sz="2800" b="1" i="1" dirty="0">
                <a:solidFill>
                  <a:srgbClr val="0070C0"/>
                </a:solidFill>
              </a:rPr>
              <a:t>механика </a:t>
            </a:r>
            <a:r>
              <a:rPr lang="ru-RU" sz="2800" b="1" i="1" dirty="0" err="1">
                <a:solidFill>
                  <a:srgbClr val="0070C0"/>
                </a:solidFill>
              </a:rPr>
              <a:t>саласы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ретінде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дамыған </a:t>
            </a:r>
            <a:r>
              <a:rPr lang="ru-RU" sz="2800" b="1" i="1" dirty="0">
                <a:solidFill>
                  <a:srgbClr val="0070C0"/>
                </a:solidFill>
              </a:rPr>
              <a:t>А. </a:t>
            </a:r>
            <a:r>
              <a:rPr lang="ru-RU" sz="2800" b="1" i="1" dirty="0" err="1">
                <a:solidFill>
                  <a:srgbClr val="0070C0"/>
                </a:solidFill>
              </a:rPr>
              <a:t>Механикалық тербелістердің, радиацияның және ортадағы дыбыстық </a:t>
            </a:r>
            <a:r>
              <a:rPr lang="ru-RU" sz="2800" b="1" i="1" dirty="0">
                <a:solidFill>
                  <a:srgbClr val="0070C0"/>
                </a:solidFill>
              </a:rPr>
              <a:t>(</a:t>
            </a:r>
            <a:r>
              <a:rPr lang="ru-RU" sz="2800" b="1" i="1" dirty="0" err="1">
                <a:solidFill>
                  <a:srgbClr val="0070C0"/>
                </a:solidFill>
              </a:rPr>
              <a:t>серпімді</a:t>
            </a:r>
            <a:r>
              <a:rPr lang="ru-RU" sz="2800" b="1" i="1" dirty="0">
                <a:solidFill>
                  <a:srgbClr val="0070C0"/>
                </a:solidFill>
              </a:rPr>
              <a:t>) </a:t>
            </a:r>
            <a:r>
              <a:rPr lang="ru-RU" sz="2800" b="1" i="1" dirty="0" err="1">
                <a:solidFill>
                  <a:srgbClr val="0070C0"/>
                </a:solidFill>
              </a:rPr>
              <a:t>толқындардың таралуының жалпы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теориясы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жасалуда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дыбыстың сипаттамаларын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өлшеу әдістері (ортадағы дыбыстық қысым, </a:t>
            </a:r>
            <a:r>
              <a:rPr lang="ru-RU" sz="2800" b="1" i="1" dirty="0">
                <a:solidFill>
                  <a:srgbClr val="0070C0"/>
                </a:solidFill>
              </a:rPr>
              <a:t>импульс, </a:t>
            </a:r>
            <a:r>
              <a:rPr lang="ru-RU" sz="2800" b="1" i="1" dirty="0" err="1">
                <a:solidFill>
                  <a:srgbClr val="0070C0"/>
                </a:solidFill>
              </a:rPr>
              <a:t>дыбыс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толқындарының энергиясы</a:t>
            </a:r>
            <a:r>
              <a:rPr lang="ru-RU" sz="2800" b="1" i="1" dirty="0">
                <a:solidFill>
                  <a:srgbClr val="0070C0"/>
                </a:solidFill>
              </a:rPr>
              <a:t> мен энергия </a:t>
            </a:r>
            <a:r>
              <a:rPr lang="ru-RU" sz="2800" b="1" i="1" dirty="0" err="1">
                <a:solidFill>
                  <a:srgbClr val="0070C0"/>
                </a:solidFill>
              </a:rPr>
              <a:t>ағыны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дыбыстың таралу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жылдамдығы</a:t>
            </a:r>
            <a:r>
              <a:rPr lang="ru-RU" sz="2800" b="1" i="1" dirty="0">
                <a:solidFill>
                  <a:srgbClr val="0070C0"/>
                </a:solidFill>
              </a:rPr>
              <a:t>). </a:t>
            </a:r>
            <a:r>
              <a:rPr lang="ru-RU" sz="2800" b="1" i="1" dirty="0" err="1">
                <a:solidFill>
                  <a:srgbClr val="0070C0"/>
                </a:solidFill>
              </a:rPr>
              <a:t>Дыбыс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толқындарының </a:t>
            </a:r>
            <a:r>
              <a:rPr lang="ru-RU" sz="2800" b="1" i="1" dirty="0">
                <a:solidFill>
                  <a:srgbClr val="0070C0"/>
                </a:solidFill>
              </a:rPr>
              <a:t>диапазоны </a:t>
            </a:r>
            <a:r>
              <a:rPr lang="ru-RU" sz="2800" b="1" i="1" dirty="0" err="1">
                <a:solidFill>
                  <a:srgbClr val="0070C0"/>
                </a:solidFill>
              </a:rPr>
              <a:t>кеңейіп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инфрадыбыстық аймақты </a:t>
            </a:r>
            <a:r>
              <a:rPr lang="ru-RU" sz="2800" b="1" i="1" dirty="0">
                <a:solidFill>
                  <a:srgbClr val="0070C0"/>
                </a:solidFill>
              </a:rPr>
              <a:t>(16 Гц </a:t>
            </a:r>
            <a:r>
              <a:rPr lang="ru-RU" sz="2800" b="1" i="1" dirty="0" err="1">
                <a:solidFill>
                  <a:srgbClr val="0070C0"/>
                </a:solidFill>
              </a:rPr>
              <a:t>дейін</a:t>
            </a:r>
            <a:r>
              <a:rPr lang="ru-RU" sz="2800" b="1" i="1" dirty="0">
                <a:solidFill>
                  <a:srgbClr val="0070C0"/>
                </a:solidFill>
              </a:rPr>
              <a:t>) </a:t>
            </a:r>
            <a:r>
              <a:rPr lang="ru-RU" sz="2800" b="1" i="1" dirty="0" err="1">
                <a:solidFill>
                  <a:srgbClr val="0070C0"/>
                </a:solidFill>
              </a:rPr>
              <a:t>және ультрадыбысты</a:t>
            </a:r>
            <a:r>
              <a:rPr lang="ru-RU" sz="2800" b="1" i="1" dirty="0">
                <a:solidFill>
                  <a:srgbClr val="0070C0"/>
                </a:solidFill>
              </a:rPr>
              <a:t> (20 </a:t>
            </a:r>
            <a:r>
              <a:rPr lang="ru-RU" sz="2800" b="1" i="1" dirty="0" err="1">
                <a:solidFill>
                  <a:srgbClr val="0070C0"/>
                </a:solidFill>
              </a:rPr>
              <a:t>кГц-тен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жоғары</a:t>
            </a:r>
            <a:r>
              <a:rPr lang="ru-RU" sz="2800" b="1" i="1" dirty="0">
                <a:solidFill>
                  <a:srgbClr val="0070C0"/>
                </a:solidFill>
              </a:rPr>
              <a:t>) </a:t>
            </a:r>
            <a:r>
              <a:rPr lang="ru-RU" sz="2800" b="1" i="1" dirty="0" err="1">
                <a:solidFill>
                  <a:srgbClr val="0070C0"/>
                </a:solidFill>
              </a:rPr>
              <a:t>қамтиды</a:t>
            </a:r>
            <a:r>
              <a:rPr lang="ru-RU" sz="2800" b="1" i="1" dirty="0">
                <a:solidFill>
                  <a:srgbClr val="0070C0"/>
                </a:solidFill>
              </a:rPr>
              <a:t>. </a:t>
            </a:r>
            <a:r>
              <a:rPr lang="ru-RU" sz="2800" b="1" i="1" dirty="0" err="1">
                <a:solidFill>
                  <a:srgbClr val="0070C0"/>
                </a:solidFill>
              </a:rPr>
              <a:t>Дыбыс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тембрінің (оның «түсі»</a:t>
            </a:r>
            <a:r>
              <a:rPr lang="ru-RU" sz="2800" b="1" i="1" dirty="0">
                <a:solidFill>
                  <a:srgbClr val="0070C0"/>
                </a:solidFill>
              </a:rPr>
              <a:t>) </a:t>
            </a:r>
            <a:r>
              <a:rPr lang="ru-RU" sz="2800" b="1" i="1" dirty="0" err="1">
                <a:solidFill>
                  <a:srgbClr val="0070C0"/>
                </a:solidFill>
              </a:rPr>
              <a:t>физикалық мәні нақтыланды.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B050"/>
              </a:solidFill>
            </a:endParaRPr>
          </a:p>
          <a:p>
            <a:pPr algn="just"/>
            <a:endParaRPr lang="ru-RU" sz="2000" b="1" dirty="0">
              <a:solidFill>
                <a:srgbClr val="00B050"/>
              </a:solidFill>
            </a:endParaRPr>
          </a:p>
          <a:p>
            <a:pPr algn="just"/>
            <a:r>
              <a:rPr lang="ru-RU" sz="2000" b="1" dirty="0">
                <a:solidFill>
                  <a:srgbClr val="00B050"/>
                </a:solidFill>
              </a:rPr>
              <a:t>               </a:t>
            </a:r>
            <a:r>
              <a:rPr lang="ru-RU" sz="2000" b="1" dirty="0" err="1">
                <a:solidFill>
                  <a:srgbClr val="FF0000"/>
                </a:solidFill>
              </a:rPr>
              <a:t>Классикалық физиканың гүлдену кезеңі Ньютонның жұмыстарынан басталады</a:t>
            </a:r>
            <a:r>
              <a:rPr lang="ru-RU" sz="2000" b="1" dirty="0">
                <a:solidFill>
                  <a:srgbClr val="FF0000"/>
                </a:solidFill>
              </a:rPr>
              <a:t>. Механика, гидродинамика </a:t>
            </a:r>
            <a:r>
              <a:rPr lang="ru-RU" sz="2000" b="1" dirty="0" err="1">
                <a:solidFill>
                  <a:srgbClr val="FF0000"/>
                </a:solidFill>
              </a:rPr>
              <a:t>және икемділік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теориясы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толқындар теориясы</a:t>
            </a:r>
            <a:r>
              <a:rPr lang="ru-RU" sz="2000" b="1" dirty="0">
                <a:solidFill>
                  <a:srgbClr val="FF0000"/>
                </a:solidFill>
              </a:rPr>
              <a:t>, акустика </a:t>
            </a:r>
            <a:r>
              <a:rPr lang="ru-RU" sz="2000" b="1" dirty="0" err="1">
                <a:solidFill>
                  <a:srgbClr val="FF0000"/>
                </a:solidFill>
              </a:rPr>
              <a:t>және </a:t>
            </a:r>
            <a:r>
              <a:rPr lang="ru-RU" sz="2000" b="1" dirty="0">
                <a:solidFill>
                  <a:srgbClr val="FF0000"/>
                </a:solidFill>
              </a:rPr>
              <a:t>оптика </a:t>
            </a:r>
            <a:r>
              <a:rPr lang="ru-RU" sz="2000" b="1" dirty="0" err="1">
                <a:solidFill>
                  <a:srgbClr val="FF0000"/>
                </a:solidFill>
              </a:rPr>
              <a:t>бір-бірімен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тығыз байланыста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дамып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келеді</a:t>
            </a:r>
            <a:r>
              <a:rPr lang="ru-RU" sz="2000" b="1" dirty="0">
                <a:solidFill>
                  <a:srgbClr val="FF0000"/>
                </a:solidFill>
              </a:rPr>
              <a:t>.     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           </a:t>
            </a:r>
            <a:r>
              <a:rPr lang="ru-RU" sz="2000" b="1" dirty="0">
                <a:solidFill>
                  <a:srgbClr val="00B050"/>
                </a:solidFill>
              </a:rPr>
              <a:t>Л.Эйлер мен Д.Бернулли </a:t>
            </a:r>
            <a:r>
              <a:rPr lang="ru-RU" sz="2000" b="1" dirty="0" err="1">
                <a:solidFill>
                  <a:srgbClr val="00B050"/>
                </a:solidFill>
              </a:rPr>
              <a:t>және </a:t>
            </a:r>
            <a:r>
              <a:rPr lang="ru-RU" sz="2000" b="1" dirty="0">
                <a:solidFill>
                  <a:srgbClr val="00B050"/>
                </a:solidFill>
              </a:rPr>
              <a:t>француз </a:t>
            </a:r>
            <a:r>
              <a:rPr lang="ru-RU" sz="2000" b="1" dirty="0" err="1">
                <a:solidFill>
                  <a:srgbClr val="00B050"/>
                </a:solidFill>
              </a:rPr>
              <a:t>ғалымдары Дж.Далемберт</a:t>
            </a:r>
            <a:r>
              <a:rPr lang="ru-RU" sz="2000" b="1" dirty="0">
                <a:solidFill>
                  <a:srgbClr val="00B050"/>
                </a:solidFill>
              </a:rPr>
              <a:t> пен Дж.Лагранж </a:t>
            </a:r>
            <a:r>
              <a:rPr lang="ru-RU" sz="2000" b="1" dirty="0" err="1">
                <a:solidFill>
                  <a:srgbClr val="00B050"/>
                </a:solidFill>
              </a:rPr>
              <a:t>жіптер</a:t>
            </a:r>
            <a:r>
              <a:rPr lang="ru-RU" sz="2000" b="1" dirty="0">
                <a:solidFill>
                  <a:srgbClr val="00B050"/>
                </a:solidFill>
              </a:rPr>
              <a:t>, </a:t>
            </a:r>
            <a:r>
              <a:rPr lang="ru-RU" sz="2000" b="1" dirty="0" err="1">
                <a:solidFill>
                  <a:srgbClr val="00B050"/>
                </a:solidFill>
              </a:rPr>
              <a:t>таяқшалар </a:t>
            </a:r>
            <a:r>
              <a:rPr lang="ru-RU" sz="2000" b="1" dirty="0">
                <a:solidFill>
                  <a:srgbClr val="00B050"/>
                </a:solidFill>
              </a:rPr>
              <a:t>мен </a:t>
            </a:r>
            <a:r>
              <a:rPr lang="ru-RU" sz="2000" b="1" dirty="0" err="1">
                <a:solidFill>
                  <a:srgbClr val="00B050"/>
                </a:solidFill>
              </a:rPr>
              <a:t>плиталардың тербелісі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теориясын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дамытып</a:t>
            </a:r>
            <a:r>
              <a:rPr lang="ru-RU" sz="2000" b="1" dirty="0">
                <a:solidFill>
                  <a:srgbClr val="00B050"/>
                </a:solidFill>
              </a:rPr>
              <a:t>, </a:t>
            </a:r>
            <a:r>
              <a:rPr lang="ru-RU" sz="2000" b="1" dirty="0" err="1">
                <a:solidFill>
                  <a:srgbClr val="00B050"/>
                </a:solidFill>
              </a:rPr>
              <a:t>обертондардың пайда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болуын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түсіндіреді</a:t>
            </a:r>
            <a:r>
              <a:rPr lang="ru-RU" sz="2000" b="1" dirty="0">
                <a:solidFill>
                  <a:srgbClr val="00B050"/>
                </a:solidFill>
              </a:rPr>
              <a:t>. 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</a:rPr>
              <a:t>          </a:t>
            </a:r>
            <a:r>
              <a:rPr lang="ru-RU" sz="2000" b="1" dirty="0" err="1">
                <a:solidFill>
                  <a:srgbClr val="00B050"/>
                </a:solidFill>
              </a:rPr>
              <a:t>Неміс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ғалымы Э.Чладни</a:t>
            </a:r>
            <a:r>
              <a:rPr lang="ru-RU" sz="2000" b="1" dirty="0">
                <a:solidFill>
                  <a:srgbClr val="00B050"/>
                </a:solidFill>
              </a:rPr>
              <a:t> (18 </a:t>
            </a:r>
            <a:r>
              <a:rPr lang="ru-RU" sz="2000" b="1" dirty="0" err="1">
                <a:solidFill>
                  <a:srgbClr val="00B050"/>
                </a:solidFill>
              </a:rPr>
              <a:t>ғасырдың аяғы </a:t>
            </a:r>
            <a:r>
              <a:rPr lang="ru-RU" sz="2000" b="1" dirty="0">
                <a:solidFill>
                  <a:srgbClr val="00B050"/>
                </a:solidFill>
              </a:rPr>
              <a:t>- 19 </a:t>
            </a:r>
            <a:r>
              <a:rPr lang="ru-RU" sz="2000" b="1" dirty="0" err="1">
                <a:solidFill>
                  <a:srgbClr val="00B050"/>
                </a:solidFill>
              </a:rPr>
              <a:t>ғасырдың </a:t>
            </a:r>
            <a:r>
              <a:rPr lang="ru-RU" sz="2000" b="1" dirty="0">
                <a:solidFill>
                  <a:srgbClr val="00B050"/>
                </a:solidFill>
              </a:rPr>
              <a:t>басы) </a:t>
            </a:r>
            <a:r>
              <a:rPr lang="ru-RU" sz="2000" b="1" dirty="0" err="1">
                <a:solidFill>
                  <a:srgbClr val="00B050"/>
                </a:solidFill>
              </a:rPr>
              <a:t>әртүрлі дыбыстық денелер</a:t>
            </a:r>
            <a:r>
              <a:rPr lang="ru-RU" sz="2000" b="1" dirty="0">
                <a:solidFill>
                  <a:srgbClr val="00B050"/>
                </a:solidFill>
              </a:rPr>
              <a:t> - </a:t>
            </a:r>
            <a:r>
              <a:rPr lang="ru-RU" sz="2000" b="1" dirty="0" err="1">
                <a:solidFill>
                  <a:srgbClr val="00B050"/>
                </a:solidFill>
              </a:rPr>
              <a:t>мембраналар</a:t>
            </a:r>
            <a:r>
              <a:rPr lang="ru-RU" sz="2000" b="1" dirty="0">
                <a:solidFill>
                  <a:srgbClr val="00B050"/>
                </a:solidFill>
              </a:rPr>
              <a:t>, </a:t>
            </a:r>
            <a:r>
              <a:rPr lang="ru-RU" sz="2000" b="1" dirty="0" err="1">
                <a:solidFill>
                  <a:srgbClr val="00B050"/>
                </a:solidFill>
              </a:rPr>
              <a:t>плиталар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және қоңыраулар орындайтын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дыбыстық тербелістердің формаларын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эксперименталды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түрде зерттеді</a:t>
            </a:r>
            <a:r>
              <a:rPr lang="ru-RU" sz="2000" b="1" dirty="0">
                <a:solidFill>
                  <a:srgbClr val="00B050"/>
                </a:solidFill>
              </a:rPr>
              <a:t>. 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</a:rPr>
              <a:t>           Т.Юнг (Англия) </a:t>
            </a:r>
            <a:r>
              <a:rPr lang="ru-RU" sz="2000" b="1" dirty="0" err="1">
                <a:solidFill>
                  <a:srgbClr val="00B050"/>
                </a:solidFill>
              </a:rPr>
              <a:t>және О.Фреснель</a:t>
            </a:r>
            <a:r>
              <a:rPr lang="ru-RU" sz="2000" b="1" dirty="0">
                <a:solidFill>
                  <a:srgbClr val="00B050"/>
                </a:solidFill>
              </a:rPr>
              <a:t> (Франция) </a:t>
            </a:r>
            <a:r>
              <a:rPr lang="ru-RU" sz="2000" b="1" dirty="0" err="1">
                <a:solidFill>
                  <a:srgbClr val="00B050"/>
                </a:solidFill>
              </a:rPr>
              <a:t>Гюйгенстің толқындардың таралуы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туралы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идеяларын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дамытады</a:t>
            </a:r>
            <a:r>
              <a:rPr lang="ru-RU" sz="2000" b="1" dirty="0">
                <a:solidFill>
                  <a:srgbClr val="00B050"/>
                </a:solidFill>
              </a:rPr>
              <a:t>, </a:t>
            </a:r>
            <a:r>
              <a:rPr lang="ru-RU" sz="2000" b="1" dirty="0" err="1">
                <a:solidFill>
                  <a:srgbClr val="00B050"/>
                </a:solidFill>
              </a:rPr>
              <a:t>толқындардың </a:t>
            </a:r>
            <a:r>
              <a:rPr lang="ru-RU" sz="2000" b="1" dirty="0">
                <a:solidFill>
                  <a:srgbClr val="00B050"/>
                </a:solidFill>
              </a:rPr>
              <a:t>интерференция </a:t>
            </a:r>
            <a:r>
              <a:rPr lang="ru-RU" sz="2000" b="1" dirty="0" err="1">
                <a:solidFill>
                  <a:srgbClr val="00B050"/>
                </a:solidFill>
              </a:rPr>
              <a:t>және </a:t>
            </a:r>
            <a:r>
              <a:rPr lang="ru-RU" sz="2000" b="1" dirty="0">
                <a:solidFill>
                  <a:srgbClr val="00B050"/>
                </a:solidFill>
              </a:rPr>
              <a:t>дифракция </a:t>
            </a:r>
            <a:r>
              <a:rPr lang="ru-RU" sz="2000" b="1" dirty="0" err="1">
                <a:solidFill>
                  <a:srgbClr val="00B050"/>
                </a:solidFill>
              </a:rPr>
              <a:t>теориясын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жасайды</a:t>
            </a:r>
            <a:r>
              <a:rPr lang="ru-RU" sz="2000" b="1" dirty="0">
                <a:solidFill>
                  <a:srgbClr val="00B050"/>
                </a:solidFill>
              </a:rPr>
              <a:t>. 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</a:rPr>
              <a:t>             </a:t>
            </a:r>
            <a:r>
              <a:rPr lang="ru-RU" sz="2000" b="1" dirty="0" err="1">
                <a:solidFill>
                  <a:srgbClr val="00B050"/>
                </a:solidFill>
              </a:rPr>
              <a:t>Х.Допплер</a:t>
            </a:r>
            <a:r>
              <a:rPr lang="ru-RU" sz="2000" b="1" dirty="0">
                <a:solidFill>
                  <a:srgbClr val="00B050"/>
                </a:solidFill>
              </a:rPr>
              <a:t> (Австрия) </a:t>
            </a:r>
            <a:r>
              <a:rPr lang="ru-RU" sz="2000" b="1" dirty="0" err="1">
                <a:solidFill>
                  <a:srgbClr val="00B050"/>
                </a:solidFill>
              </a:rPr>
              <a:t>дыбыс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көзі бақылаушыға қатысты қозғалғанда толқын жиілігінің өзгеру заңын бекітеді</a:t>
            </a:r>
            <a:r>
              <a:rPr lang="ru-RU" sz="2000" b="1" dirty="0">
                <a:solidFill>
                  <a:srgbClr val="00B050"/>
                </a:solidFill>
              </a:rPr>
              <a:t>. </a:t>
            </a:r>
            <a:r>
              <a:rPr lang="ru-RU" sz="2000" b="1" dirty="0" err="1">
                <a:solidFill>
                  <a:srgbClr val="00B050"/>
                </a:solidFill>
              </a:rPr>
              <a:t>Күрделі тербелмелі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процесті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қарапайым компоненттерге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бөлу </a:t>
            </a:r>
            <a:r>
              <a:rPr lang="ru-RU" sz="2000" b="1" dirty="0">
                <a:solidFill>
                  <a:srgbClr val="00B050"/>
                </a:solidFill>
              </a:rPr>
              <a:t>- </a:t>
            </a:r>
            <a:r>
              <a:rPr lang="ru-RU" sz="2000" b="1" dirty="0" err="1">
                <a:solidFill>
                  <a:srgbClr val="00B050"/>
                </a:solidFill>
              </a:rPr>
              <a:t>тербелістерді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талдау</a:t>
            </a:r>
            <a:r>
              <a:rPr lang="ru-RU" sz="2000" b="1" dirty="0">
                <a:solidFill>
                  <a:srgbClr val="00B050"/>
                </a:solidFill>
              </a:rPr>
              <a:t> - </a:t>
            </a:r>
            <a:r>
              <a:rPr lang="ru-RU" sz="2000" b="1" dirty="0" err="1">
                <a:solidFill>
                  <a:srgbClr val="00B050"/>
                </a:solidFill>
              </a:rPr>
              <a:t>қарапайым тербелістерді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синтездеу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әдістерін құру </a:t>
            </a:r>
            <a:r>
              <a:rPr lang="ru-RU" sz="2000" b="1" dirty="0">
                <a:solidFill>
                  <a:srgbClr val="00B050"/>
                </a:solidFill>
              </a:rPr>
              <a:t>тек физика </a:t>
            </a:r>
            <a:r>
              <a:rPr lang="ru-RU" sz="2000" b="1" dirty="0" err="1">
                <a:solidFill>
                  <a:srgbClr val="00B050"/>
                </a:solidFill>
              </a:rPr>
              <a:t>үшін ғана емес</a:t>
            </a:r>
            <a:r>
              <a:rPr lang="ru-RU" sz="2000" b="1" dirty="0">
                <a:solidFill>
                  <a:srgbClr val="00B050"/>
                </a:solidFill>
              </a:rPr>
              <a:t>, </a:t>
            </a:r>
            <a:r>
              <a:rPr lang="ru-RU" sz="2000" b="1" dirty="0" err="1">
                <a:solidFill>
                  <a:srgbClr val="00B050"/>
                </a:solidFill>
              </a:rPr>
              <a:t>жалпы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физика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үшін </a:t>
            </a:r>
            <a:r>
              <a:rPr lang="ru-RU" sz="2000" b="1" dirty="0">
                <a:solidFill>
                  <a:srgbClr val="00B050"/>
                </a:solidFill>
              </a:rPr>
              <a:t>де </a:t>
            </a:r>
            <a:r>
              <a:rPr lang="ru-RU" sz="2000" b="1" dirty="0" err="1">
                <a:solidFill>
                  <a:srgbClr val="00B050"/>
                </a:solidFill>
              </a:rPr>
              <a:t>маңызды болды</a:t>
            </a:r>
            <a:r>
              <a:rPr lang="ru-RU" sz="2000" b="1" dirty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9653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            </a:t>
            </a:r>
            <a:r>
              <a:rPr lang="ru-RU" sz="2400" b="1" i="1" dirty="0" err="1">
                <a:solidFill>
                  <a:srgbClr val="002060"/>
                </a:solidFill>
              </a:rPr>
              <a:t>Мерзімді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түрде қайталанатын процестерді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қарапайым гармоникалық компоненттерге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ыдыратудың математикалық әдісін </a:t>
            </a:r>
            <a:r>
              <a:rPr lang="ru-RU" sz="2400" b="1" i="1" dirty="0">
                <a:solidFill>
                  <a:srgbClr val="002060"/>
                </a:solidFill>
              </a:rPr>
              <a:t>француз </a:t>
            </a:r>
            <a:r>
              <a:rPr lang="ru-RU" sz="2400" b="1" i="1" dirty="0" err="1">
                <a:solidFill>
                  <a:srgbClr val="002060"/>
                </a:solidFill>
              </a:rPr>
              <a:t>ғалымы </a:t>
            </a:r>
            <a:r>
              <a:rPr lang="ru-RU" sz="2400" b="1" i="1" dirty="0">
                <a:solidFill>
                  <a:srgbClr val="002060"/>
                </a:solidFill>
              </a:rPr>
              <a:t>Дж.Фурье </a:t>
            </a:r>
            <a:r>
              <a:rPr lang="ru-RU" sz="2400" b="1" i="1" dirty="0" err="1">
                <a:solidFill>
                  <a:srgbClr val="002060"/>
                </a:solidFill>
              </a:rPr>
              <a:t>тапты</a:t>
            </a:r>
            <a:r>
              <a:rPr lang="ru-RU" sz="2400" b="1" i="1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         </a:t>
            </a:r>
            <a:r>
              <a:rPr lang="ru-RU" sz="2400" b="1" i="1" dirty="0" err="1">
                <a:solidFill>
                  <a:srgbClr val="002060"/>
                </a:solidFill>
              </a:rPr>
              <a:t>Эксперименталды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түрде дыбысты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талдау</a:t>
            </a:r>
            <a:r>
              <a:rPr lang="ru-RU" sz="2400" b="1" i="1" dirty="0">
                <a:solidFill>
                  <a:srgbClr val="002060"/>
                </a:solidFill>
              </a:rPr>
              <a:t> - </a:t>
            </a:r>
            <a:r>
              <a:rPr lang="ru-RU" sz="2400" b="1" i="1" dirty="0" err="1">
                <a:solidFill>
                  <a:srgbClr val="002060"/>
                </a:solidFill>
              </a:rPr>
              <a:t>оның резонаторлар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жиынтығын пайдаланып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гармоникалық тербелістер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спектріне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ыдырауы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және қарапайым компоненттерден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күрделі дыбыстың синтезін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неміс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ғалымы </a:t>
            </a:r>
            <a:r>
              <a:rPr lang="ru-RU" sz="2400" b="1" i="1" dirty="0">
                <a:solidFill>
                  <a:srgbClr val="002060"/>
                </a:solidFill>
              </a:rPr>
              <a:t>Г.Гельмгольц </a:t>
            </a:r>
            <a:r>
              <a:rPr lang="ru-RU" sz="2400" b="1" i="1" dirty="0" err="1">
                <a:solidFill>
                  <a:srgbClr val="002060"/>
                </a:solidFill>
              </a:rPr>
              <a:t>жүргізді</a:t>
            </a:r>
            <a:r>
              <a:rPr lang="ru-RU" sz="2400" b="1" i="1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         Резонаторы бар </a:t>
            </a:r>
            <a:r>
              <a:rPr lang="ru-RU" sz="2400" b="1" i="1" dirty="0" err="1">
                <a:solidFill>
                  <a:srgbClr val="002060"/>
                </a:solidFill>
              </a:rPr>
              <a:t>баптонды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таңдау арқылы </a:t>
            </a:r>
            <a:r>
              <a:rPr lang="ru-RU" sz="2400" b="1" i="1" dirty="0">
                <a:solidFill>
                  <a:srgbClr val="002060"/>
                </a:solidFill>
              </a:rPr>
              <a:t>Гельмгольц </a:t>
            </a:r>
            <a:r>
              <a:rPr lang="ru-RU" sz="2400" b="1" i="1" dirty="0" err="1">
                <a:solidFill>
                  <a:srgbClr val="002060"/>
                </a:solidFill>
              </a:rPr>
              <a:t>түрлі дауыстыларды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жасанды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түрде көбейте алды</a:t>
            </a:r>
            <a:r>
              <a:rPr lang="ru-RU" sz="2400" b="1" i="1" dirty="0">
                <a:solidFill>
                  <a:srgbClr val="002060"/>
                </a:solidFill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</a:rPr>
              <a:t>Ол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музыкалық дыбыстардың құрамын зерттеді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</a:rPr>
              <a:t>дыбыстың тембрін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қосымша тондардың (гармониканың</a:t>
            </a:r>
            <a:r>
              <a:rPr lang="ru-RU" sz="2400" b="1" i="1" dirty="0">
                <a:solidFill>
                  <a:srgbClr val="002060"/>
                </a:solidFill>
              </a:rPr>
              <a:t>) </a:t>
            </a:r>
            <a:r>
              <a:rPr lang="ru-RU" sz="2400" b="1" i="1" dirty="0" err="1">
                <a:solidFill>
                  <a:srgbClr val="002060"/>
                </a:solidFill>
              </a:rPr>
              <a:t>тән жиынтығымен түсіндірді.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Өзінің резонаторлар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теориясының негізінде</a:t>
            </a:r>
            <a:r>
              <a:rPr lang="ru-RU" sz="2400" b="1" i="1" dirty="0">
                <a:solidFill>
                  <a:srgbClr val="002060"/>
                </a:solidFill>
              </a:rPr>
              <a:t> Гельмгольц </a:t>
            </a:r>
            <a:r>
              <a:rPr lang="ru-RU" sz="2400" b="1" i="1" dirty="0" err="1">
                <a:solidFill>
                  <a:srgbClr val="002060"/>
                </a:solidFill>
              </a:rPr>
              <a:t>есту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құралы ретінде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құлақтың алғашқы физикалық теориясын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берді</a:t>
            </a:r>
            <a:r>
              <a:rPr lang="ru-RU" sz="2400" b="1" i="1" dirty="0">
                <a:solidFill>
                  <a:srgbClr val="002060"/>
                </a:solidFill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</a:rPr>
              <a:t>Оның зерттеулері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физиологиялық </a:t>
            </a:r>
            <a:r>
              <a:rPr lang="ru-RU" sz="2400" b="1" i="1" dirty="0">
                <a:solidFill>
                  <a:srgbClr val="002060"/>
                </a:solidFill>
              </a:rPr>
              <a:t>акустика мен </a:t>
            </a:r>
            <a:r>
              <a:rPr lang="ru-RU" sz="2400" b="1" i="1" dirty="0" err="1">
                <a:solidFill>
                  <a:srgbClr val="002060"/>
                </a:solidFill>
              </a:rPr>
              <a:t>музыкалық акустиканың негізін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қалады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         </a:t>
            </a:r>
            <a:r>
              <a:rPr lang="ru-RU" sz="2400" b="1" i="1" dirty="0" err="1">
                <a:solidFill>
                  <a:srgbClr val="002060"/>
                </a:solidFill>
              </a:rPr>
              <a:t>А-ның дамуындағы </a:t>
            </a:r>
            <a:r>
              <a:rPr lang="ru-RU" sz="2400" b="1" i="1" dirty="0">
                <a:solidFill>
                  <a:srgbClr val="002060"/>
                </a:solidFill>
              </a:rPr>
              <a:t>осы </a:t>
            </a:r>
            <a:r>
              <a:rPr lang="ru-RU" sz="2400" b="1" i="1" dirty="0" err="1">
                <a:solidFill>
                  <a:srgbClr val="002060"/>
                </a:solidFill>
              </a:rPr>
              <a:t>кезеңді ағылшын физигі</a:t>
            </a:r>
            <a:r>
              <a:rPr lang="ru-RU" sz="2400" b="1" i="1" dirty="0">
                <a:solidFill>
                  <a:srgbClr val="002060"/>
                </a:solidFill>
              </a:rPr>
              <a:t> Рэлей (Дж. </a:t>
            </a:r>
            <a:r>
              <a:rPr lang="ru-RU" sz="2400" b="1" i="1" dirty="0" err="1">
                <a:solidFill>
                  <a:srgbClr val="002060"/>
                </a:solidFill>
              </a:rPr>
              <a:t>Стретт</a:t>
            </a:r>
            <a:r>
              <a:rPr lang="ru-RU" sz="2400" b="1" i="1" dirty="0">
                <a:solidFill>
                  <a:srgbClr val="002060"/>
                </a:solidFill>
              </a:rPr>
              <a:t>) </a:t>
            </a:r>
            <a:r>
              <a:rPr lang="ru-RU" sz="2400" b="1" i="1" dirty="0" err="1">
                <a:solidFill>
                  <a:srgbClr val="002060"/>
                </a:solidFill>
              </a:rPr>
              <a:t>өзінің </a:t>
            </a:r>
            <a:r>
              <a:rPr lang="ru-RU" sz="2400" b="1" i="1" dirty="0">
                <a:solidFill>
                  <a:srgbClr val="002060"/>
                </a:solidFill>
              </a:rPr>
              <a:t>«</a:t>
            </a:r>
            <a:r>
              <a:rPr lang="ru-RU" sz="2400" b="1" i="1" dirty="0" err="1">
                <a:solidFill>
                  <a:srgbClr val="002060"/>
                </a:solidFill>
              </a:rPr>
              <a:t>Дыбыс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теориясы</a:t>
            </a:r>
            <a:r>
              <a:rPr lang="ru-RU" sz="2400" b="1" i="1" dirty="0">
                <a:solidFill>
                  <a:srgbClr val="002060"/>
                </a:solidFill>
              </a:rPr>
              <a:t>» </a:t>
            </a:r>
            <a:r>
              <a:rPr lang="ru-RU" sz="2400" b="1" i="1" dirty="0" err="1">
                <a:solidFill>
                  <a:srgbClr val="002060"/>
                </a:solidFill>
              </a:rPr>
              <a:t>атты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классикалық еңбегінде қорытындылады.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19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ғасырлар тоғысында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А-да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маңызды жұмысты серпімді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толқындар үшін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энергия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ағынының тығыздығы ұғымын енгізген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физигі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Н.А.Умов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жүргізді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Американдық ғалым В.Сабин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сәулет акустикасының негізін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қалады.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физигі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П.Н.Лебедев (Н.П.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Неклепаевпен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жиілігі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жүз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кГц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ультрадыбыстық толқындарды электр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ұшқынының өткір дыбысынан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бөліп алып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олардың ауада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сіңуін зерттеді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20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ғасырдың басына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A.-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 деген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қызығушылық төмендейді;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сипаттағы мәселелер ғана шешілмей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қалатын теориялық және эксперименталды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түрде аяқталған ғылым саласы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Акустика 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тарихындағы үшінші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қазіргі кезең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20-жылдардан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басталды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ғасыр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 алдымен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электроакустиканың дамуымен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радиотехника мен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радиохабарларын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құрумен байланысты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мәселелердің жаңа шеңберіне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дыбыстық сигналдарды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электромагниттік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сигналдарға айналдыру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керісінше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күшейту және бұрмаланбай көбейту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радиотехника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электроакустика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археологияның дамуына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бұрын-соңды болмаған мүмкіндіктер ашты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Электроакустика 19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ғасырдың соңғы ширегінде-ақ пайда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1876 ​​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телефон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ойлап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тапты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(Белл, АҚШ), 1877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фонограф (Эдисон, АҚШ). 1901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магниттік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дыбыстық жазба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жасалды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магнитофондар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дыбыстық фильмдерде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қолданылды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20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ғасырдың басында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дауыс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зорайтқыштарда электромеханикалық дыбыс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түрлендіргіштері қолданылған,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 1920 ж.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қазіргі заманғы акустикалық жабдықтың негізі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Вакуумдық түтік электр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сигналына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айналған өте әлсіз акустикалық сигналдарды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күшейтуге мүмкіндік берді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Радиоакустикалық өлшеулер, талдау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және дыбысты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жаңғырту әдістері жасалды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Бұл жаңа мүмкіндіктер археологияны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түбегейлі деп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саналатын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механика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саласынан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қазіргі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физика мен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техниканың дербес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саласына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айналдырып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төңкеріс жасады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24dentist.ru/wp-content/uploads/2016/01/protivopokazania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Қалыпты есту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тербеліс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жиілігі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2048 цикл / сек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Бұл құбылыс отоларингологтарға бұрыннан белгілі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болған және олар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2048 цикл / сек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тонына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қатысты есту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қабілетінің бұзылуына үлкен мән берген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eal-med.ru/files2/orders/stroenie_organa_sluha_uh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307419"/>
            <a:ext cx="5940425" cy="42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Т внутреннего и среднего уха - компьютерная томография по доступной цене в  Москве | Медска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gslide.ru/images/25/24141/960/img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Хронический гнойный отит среднего уха– симптомы, лечение и фото болез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ит у детей: симптомы и лечение патологии | Все о ЛОР заболеваниях | 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Гнойный отит у взрослых: симптомы, лечение | nowfoods-ru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Острый гнойный средний отит. Мастоидит. Aнтромастоидотомия - презентация 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gslide.ru/images/25/24141/960/img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мертоны. Исследование слух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419975" cy="5715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Камертон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2.infourok.ru/uploads/ex/1117/0002477e-2b571326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выбрать камертон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42918"/>
            <a:ext cx="381000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lide-share.ru/slide/2332188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67978"/>
            <a:ext cx="6191250" cy="492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0"/>
            <a:ext cx="7072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 аударғаныңызға рақмет!</a:t>
            </a:r>
            <a:endParaRPr kumimoji="0" lang="kk-KZ" sz="4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zubneboley.ru/wp-content/uploads/2016/12/kolichestvo-zubov-u-vzroslogo-chelovek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4.infourok.ru/uploads/ex/0536/00120695-553c6b0d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i.pinimg.com/736x/fb/3c/fe/fb3cfee9f8ef31a62213b7c0a80a1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1140</Words>
  <Application>Microsoft Office PowerPoint</Application>
  <PresentationFormat>Экран (4:3)</PresentationFormat>
  <Paragraphs>79</Paragraphs>
  <Slides>63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Кариес зубов</vt:lpstr>
      <vt:lpstr>Кариес зубов</vt:lpstr>
      <vt:lpstr>Кариес зубов</vt:lpstr>
      <vt:lpstr>Парадонтит</vt:lpstr>
      <vt:lpstr>Парадонтит</vt:lpstr>
      <vt:lpstr>Презентация PowerPoint</vt:lpstr>
      <vt:lpstr>Анамалия развитие челюсти</vt:lpstr>
      <vt:lpstr>Анамалия развитие челюсти</vt:lpstr>
      <vt:lpstr>Анамалия развитие челюсти – зайчья губа</vt:lpstr>
      <vt:lpstr>Анамалия развитие челюсти – заячья губа</vt:lpstr>
      <vt:lpstr>Анамалия развитие челюсти – волчья пасть</vt:lpstr>
      <vt:lpstr>Анамалия развитие челюсти – волчья пасть</vt:lpstr>
      <vt:lpstr>Флегмона челюсти </vt:lpstr>
      <vt:lpstr>Флегмона челюсти </vt:lpstr>
      <vt:lpstr>Остеомиелит челюсти </vt:lpstr>
      <vt:lpstr>Остеомиелит челюсти </vt:lpstr>
      <vt:lpstr>Опухоль  челюсти </vt:lpstr>
      <vt:lpstr>Сифилис языка</vt:lpstr>
      <vt:lpstr>Туберкулез  языка</vt:lpstr>
      <vt:lpstr>Презентация PowerPoint</vt:lpstr>
      <vt:lpstr>Протезирование зубов</vt:lpstr>
      <vt:lpstr>Протезирование зубов</vt:lpstr>
      <vt:lpstr>Съемные зубные протезы</vt:lpstr>
      <vt:lpstr>Шинирование зубов</vt:lpstr>
      <vt:lpstr>Шинирование зубов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Камертон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Оралбай Дарменов</dc:creator>
  <cp:lastModifiedBy>Дарменов Оралбай</cp:lastModifiedBy>
  <cp:revision>64</cp:revision>
  <dcterms:created xsi:type="dcterms:W3CDTF">2019-09-17T13:06:25Z</dcterms:created>
  <dcterms:modified xsi:type="dcterms:W3CDTF">2025-01-09T05:13:59Z</dcterms:modified>
</cp:coreProperties>
</file>